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899" y="-9334"/>
            <a:ext cx="10723753" cy="7578343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72" y="2650553"/>
            <a:ext cx="681301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972" y="4465295"/>
            <a:ext cx="681301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8" y="4927788"/>
            <a:ext cx="7422197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454" y="4003828"/>
            <a:ext cx="63372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27788"/>
            <a:ext cx="7422198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81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129659"/>
            <a:ext cx="7422198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268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4334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4" y="671971"/>
            <a:ext cx="7414890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18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9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9097" y="671972"/>
            <a:ext cx="1144496" cy="5788752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786" y="671972"/>
            <a:ext cx="6074393" cy="578875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1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977208"/>
            <a:ext cx="7422198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14559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2381649"/>
            <a:ext cx="361083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148" y="2381651"/>
            <a:ext cx="361083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5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786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149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149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3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671971"/>
            <a:ext cx="7422197" cy="14559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6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651933"/>
            <a:ext cx="3262479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89" y="567610"/>
            <a:ext cx="3959194" cy="609187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3061205"/>
            <a:ext cx="3262479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4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5291772"/>
            <a:ext cx="7422197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786" y="671971"/>
            <a:ext cx="7422197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5916496"/>
            <a:ext cx="7422197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8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0" y="-9334"/>
            <a:ext cx="10723754" cy="7578343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1651"/>
            <a:ext cx="7422197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0211" y="6659484"/>
            <a:ext cx="79993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787" y="6659484"/>
            <a:ext cx="54055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5572" y="6659484"/>
            <a:ext cx="5994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35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503972" rtl="0" eaLnBrk="1" latinLnBrk="0" hangingPunct="1">
        <a:spcBef>
          <a:spcPct val="0"/>
        </a:spcBef>
        <a:buNone/>
        <a:defRPr kumimoji="1"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23D07-2C86-EF90-ED13-6EB74B139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4541" y="408957"/>
            <a:ext cx="6811239" cy="47519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ctr"/>
            <a:r>
              <a:rPr lang="ja-JP" altLang="en-US" sz="2105" dirty="0">
                <a:solidFill>
                  <a:schemeClr val="tx1"/>
                </a:solidFill>
              </a:rPr>
              <a:t>外国人技能実習生　募集～入国・企業配属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23A6FD3-1842-A913-E4FF-044872C18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4264" y="930223"/>
            <a:ext cx="3599983" cy="356394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一般社団法人建設産業専門団体連合会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520F641-8221-8518-663A-0DAB04BB6A9E}"/>
              </a:ext>
            </a:extLst>
          </p:cNvPr>
          <p:cNvSpPr txBox="1">
            <a:spLocks/>
          </p:cNvSpPr>
          <p:nvPr/>
        </p:nvSpPr>
        <p:spPr>
          <a:xfrm>
            <a:off x="558914" y="1286617"/>
            <a:ext cx="545729" cy="11805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募集案内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DAB4A9FF-9823-F475-32B4-48333D5A699D}"/>
              </a:ext>
            </a:extLst>
          </p:cNvPr>
          <p:cNvSpPr txBox="1">
            <a:spLocks/>
          </p:cNvSpPr>
          <p:nvPr/>
        </p:nvSpPr>
        <p:spPr>
          <a:xfrm>
            <a:off x="1686105" y="1286616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応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募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15766049-3E9D-E7FF-9545-F9E5F567BA66}"/>
              </a:ext>
            </a:extLst>
          </p:cNvPr>
          <p:cNvSpPr txBox="1">
            <a:spLocks/>
          </p:cNvSpPr>
          <p:nvPr/>
        </p:nvSpPr>
        <p:spPr>
          <a:xfrm>
            <a:off x="5377964" y="1286613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入国関係書類作成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75B1E9F-BB68-1CF0-EA56-461F367D289C}"/>
              </a:ext>
            </a:extLst>
          </p:cNvPr>
          <p:cNvSpPr txBox="1">
            <a:spLocks/>
          </p:cNvSpPr>
          <p:nvPr/>
        </p:nvSpPr>
        <p:spPr>
          <a:xfrm>
            <a:off x="1655303" y="3278644"/>
            <a:ext cx="1605146" cy="3118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応募書類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D1490670-79CB-5B13-FE99-35A9ACA09B26}"/>
              </a:ext>
            </a:extLst>
          </p:cNvPr>
          <p:cNvSpPr txBox="1">
            <a:spLocks/>
          </p:cNvSpPr>
          <p:nvPr/>
        </p:nvSpPr>
        <p:spPr>
          <a:xfrm>
            <a:off x="4140123" y="1287958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面接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FC18587-6770-9487-DC9E-ACD1C2A55DAA}"/>
              </a:ext>
            </a:extLst>
          </p:cNvPr>
          <p:cNvSpPr txBox="1">
            <a:spLocks/>
          </p:cNvSpPr>
          <p:nvPr/>
        </p:nvSpPr>
        <p:spPr>
          <a:xfrm>
            <a:off x="424414" y="3685138"/>
            <a:ext cx="977309" cy="17709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ＨＰ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メールマガジン　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メール配信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7A241458-16B8-E4D7-50EF-81FC5270C4B4}"/>
              </a:ext>
            </a:extLst>
          </p:cNvPr>
          <p:cNvSpPr txBox="1">
            <a:spLocks/>
          </p:cNvSpPr>
          <p:nvPr/>
        </p:nvSpPr>
        <p:spPr>
          <a:xfrm>
            <a:off x="7399676" y="1229264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入国後講習</a:t>
            </a: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16FEB91B-6610-F9FC-9502-A996FC6FA46C}"/>
              </a:ext>
            </a:extLst>
          </p:cNvPr>
          <p:cNvSpPr txBox="1">
            <a:spLocks/>
          </p:cNvSpPr>
          <p:nvPr/>
        </p:nvSpPr>
        <p:spPr>
          <a:xfrm>
            <a:off x="8839390" y="1229263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企業配置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58B5AB2D-4403-C38B-2B94-BAA23808476B}"/>
              </a:ext>
            </a:extLst>
          </p:cNvPr>
          <p:cNvSpPr txBox="1">
            <a:spLocks/>
          </p:cNvSpPr>
          <p:nvPr/>
        </p:nvSpPr>
        <p:spPr>
          <a:xfrm>
            <a:off x="424415" y="3278649"/>
            <a:ext cx="1012297" cy="3118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周知方法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57193192-88A8-6386-BE4C-8995D07093EC}"/>
              </a:ext>
            </a:extLst>
          </p:cNvPr>
          <p:cNvSpPr txBox="1">
            <a:spLocks/>
          </p:cNvSpPr>
          <p:nvPr/>
        </p:nvSpPr>
        <p:spPr>
          <a:xfrm>
            <a:off x="1642361" y="3679605"/>
            <a:ext cx="815513" cy="1781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申込書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出身団体の確認書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建設業許可番号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en-US" altLang="ja-JP" sz="1228" dirty="0">
                <a:solidFill>
                  <a:schemeClr val="tx1"/>
                </a:solidFill>
              </a:rPr>
              <a:t>CCUS</a:t>
            </a:r>
            <a:r>
              <a:rPr lang="ja-JP" altLang="en-US" sz="1228" dirty="0">
                <a:solidFill>
                  <a:schemeClr val="tx1"/>
                </a:solidFill>
              </a:rPr>
              <a:t>事業者番号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希望実習生数　等</a:t>
            </a:r>
            <a:endParaRPr lang="en-US" altLang="ja-JP" sz="1228" dirty="0">
              <a:solidFill>
                <a:schemeClr val="tx1"/>
              </a:solidFill>
            </a:endParaRP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A68559AC-2AC8-69BF-6EE7-B8BA4C66DA9C}"/>
              </a:ext>
            </a:extLst>
          </p:cNvPr>
          <p:cNvSpPr txBox="1">
            <a:spLocks/>
          </p:cNvSpPr>
          <p:nvPr/>
        </p:nvSpPr>
        <p:spPr>
          <a:xfrm>
            <a:off x="2677440" y="1286615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応募決定</a:t>
            </a:r>
            <a:endParaRPr lang="en-US" altLang="ja-JP" sz="1579" dirty="0">
              <a:solidFill>
                <a:schemeClr val="tx1"/>
              </a:solidFill>
            </a:endParaRP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B6C2B745-4D40-8495-DC4E-888395556D3E}"/>
              </a:ext>
            </a:extLst>
          </p:cNvPr>
          <p:cNvSpPr txBox="1">
            <a:spLocks/>
          </p:cNvSpPr>
          <p:nvPr/>
        </p:nvSpPr>
        <p:spPr>
          <a:xfrm>
            <a:off x="2798814" y="3679608"/>
            <a:ext cx="1119303" cy="1776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雇用条件書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登記簿謄本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決算書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役員の住民票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等</a:t>
            </a:r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C3F926B5-845F-2F98-932C-EE17F4E43769}"/>
              </a:ext>
            </a:extLst>
          </p:cNvPr>
          <p:cNvSpPr txBox="1">
            <a:spLocks/>
          </p:cNvSpPr>
          <p:nvPr/>
        </p:nvSpPr>
        <p:spPr>
          <a:xfrm>
            <a:off x="4699152" y="1286614"/>
            <a:ext cx="545729" cy="1180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実習生決定</a:t>
            </a:r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EB1830E9-5AD5-AFF1-5478-16989E7EED21}"/>
              </a:ext>
            </a:extLst>
          </p:cNvPr>
          <p:cNvSpPr txBox="1">
            <a:spLocks/>
          </p:cNvSpPr>
          <p:nvPr/>
        </p:nvSpPr>
        <p:spPr>
          <a:xfrm>
            <a:off x="4158755" y="3679609"/>
            <a:ext cx="3169595" cy="1776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62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実習計画認定申請書の作成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 実習計画の作成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 申請者の誓約書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　雇用契約・技能実習生の報酬・宿泊施設・徴収費用の説明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　技能実習責任者・技能実習指導員・生活指導員の履歴書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等　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>
              <a:lnSpc>
                <a:spcPts val="877"/>
              </a:lnSpc>
              <a:spcBef>
                <a:spcPts val="1052"/>
              </a:spcBef>
            </a:pPr>
            <a:r>
              <a:rPr lang="ja-JP" altLang="en-US" sz="1228" dirty="0">
                <a:solidFill>
                  <a:schemeClr val="tx1"/>
                </a:solidFill>
              </a:rPr>
              <a:t>在留資格証明書の取得</a:t>
            </a:r>
          </a:p>
        </p:txBody>
      </p:sp>
      <p:sp>
        <p:nvSpPr>
          <p:cNvPr id="19" name="字幕 2">
            <a:extLst>
              <a:ext uri="{FF2B5EF4-FFF2-40B4-BE49-F238E27FC236}">
                <a16:creationId xmlns:a16="http://schemas.microsoft.com/office/drawing/2014/main" id="{A75BB1E9-920A-795B-EB28-0BCF315A6F6F}"/>
              </a:ext>
            </a:extLst>
          </p:cNvPr>
          <p:cNvSpPr txBox="1">
            <a:spLocks/>
          </p:cNvSpPr>
          <p:nvPr/>
        </p:nvSpPr>
        <p:spPr>
          <a:xfrm>
            <a:off x="2677440" y="6254845"/>
            <a:ext cx="913658" cy="497466"/>
          </a:xfrm>
          <a:prstGeom prst="rect">
            <a:avLst/>
          </a:prstGeom>
          <a:solidFill>
            <a:srgbClr val="FFFF00"/>
          </a:solidFill>
          <a:ln w="19050">
            <a:solidFill>
              <a:srgbClr val="FFFF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28" dirty="0">
                <a:solidFill>
                  <a:schemeClr val="tx1"/>
                </a:solidFill>
              </a:rPr>
              <a:t>初期費用支払い</a:t>
            </a:r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20" name="字幕 2">
            <a:extLst>
              <a:ext uri="{FF2B5EF4-FFF2-40B4-BE49-F238E27FC236}">
                <a16:creationId xmlns:a16="http://schemas.microsoft.com/office/drawing/2014/main" id="{FA3E5B73-8E3F-4051-8AA4-F8457FD3C413}"/>
              </a:ext>
            </a:extLst>
          </p:cNvPr>
          <p:cNvSpPr txBox="1">
            <a:spLocks/>
          </p:cNvSpPr>
          <p:nvPr/>
        </p:nvSpPr>
        <p:spPr>
          <a:xfrm>
            <a:off x="4952010" y="6266025"/>
            <a:ext cx="1381025" cy="497466"/>
          </a:xfrm>
          <a:prstGeom prst="rect">
            <a:avLst/>
          </a:prstGeom>
          <a:solidFill>
            <a:srgbClr val="FFFF00"/>
          </a:solidFill>
          <a:ln w="19050">
            <a:solidFill>
              <a:srgbClr val="FFFF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入国後講習費の支払い</a:t>
            </a: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A0827DAB-7B12-FA9D-B9F2-97090831BC61}"/>
              </a:ext>
            </a:extLst>
          </p:cNvPr>
          <p:cNvSpPr txBox="1">
            <a:spLocks/>
          </p:cNvSpPr>
          <p:nvPr/>
        </p:nvSpPr>
        <p:spPr>
          <a:xfrm>
            <a:off x="7505755" y="6223773"/>
            <a:ext cx="2480050" cy="528538"/>
          </a:xfrm>
          <a:prstGeom prst="rect">
            <a:avLst/>
          </a:prstGeom>
          <a:solidFill>
            <a:srgbClr val="FFFF00"/>
          </a:solidFill>
          <a:ln w="19050">
            <a:solidFill>
              <a:srgbClr val="FFFF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7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b="1" dirty="0">
                <a:solidFill>
                  <a:srgbClr val="FF0000"/>
                </a:solidFill>
              </a:rPr>
              <a:t>監理費</a:t>
            </a:r>
            <a:r>
              <a:rPr lang="en-US" altLang="ja-JP" sz="1579" dirty="0">
                <a:solidFill>
                  <a:schemeClr val="tx1"/>
                </a:solidFill>
              </a:rPr>
              <a:t>(</a:t>
            </a:r>
            <a:r>
              <a:rPr lang="ja-JP" altLang="en-US" sz="1579" dirty="0">
                <a:solidFill>
                  <a:schemeClr val="tx1"/>
                </a:solidFill>
              </a:rPr>
              <a:t>監査指導費</a:t>
            </a:r>
            <a:r>
              <a:rPr lang="en-US" altLang="ja-JP" sz="1579" dirty="0">
                <a:solidFill>
                  <a:schemeClr val="tx1"/>
                </a:solidFill>
              </a:rPr>
              <a:t>)</a:t>
            </a:r>
            <a:r>
              <a:rPr lang="ja-JP" altLang="en-US" sz="1579" dirty="0">
                <a:solidFill>
                  <a:schemeClr val="tx1"/>
                </a:solidFill>
              </a:rPr>
              <a:t>の支払い</a:t>
            </a:r>
            <a:endParaRPr lang="en-US" altLang="ja-JP" sz="1579" dirty="0">
              <a:solidFill>
                <a:schemeClr val="tx1"/>
              </a:solidFill>
            </a:endParaRPr>
          </a:p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（以降毎月）</a:t>
            </a:r>
          </a:p>
        </p:txBody>
      </p:sp>
      <p:sp>
        <p:nvSpPr>
          <p:cNvPr id="22" name="字幕 2">
            <a:extLst>
              <a:ext uri="{FF2B5EF4-FFF2-40B4-BE49-F238E27FC236}">
                <a16:creationId xmlns:a16="http://schemas.microsoft.com/office/drawing/2014/main" id="{040ED7A5-0CC3-A294-0B25-B1BC8526BC36}"/>
              </a:ext>
            </a:extLst>
          </p:cNvPr>
          <p:cNvSpPr txBox="1">
            <a:spLocks/>
          </p:cNvSpPr>
          <p:nvPr/>
        </p:nvSpPr>
        <p:spPr>
          <a:xfrm>
            <a:off x="7399676" y="2543601"/>
            <a:ext cx="1439714" cy="3563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62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ja-JP" altLang="en-US" sz="1579" dirty="0">
                <a:solidFill>
                  <a:schemeClr val="tx1"/>
                </a:solidFill>
              </a:rPr>
              <a:t>富士教育訓練センター</a:t>
            </a: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50C4E7B5-562B-B585-67B5-62174EE09F1E}"/>
              </a:ext>
            </a:extLst>
          </p:cNvPr>
          <p:cNvSpPr txBox="1">
            <a:spLocks/>
          </p:cNvSpPr>
          <p:nvPr/>
        </p:nvSpPr>
        <p:spPr>
          <a:xfrm>
            <a:off x="4718139" y="3278643"/>
            <a:ext cx="2342916" cy="3118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579" dirty="0">
                <a:solidFill>
                  <a:schemeClr val="tx1"/>
                </a:solidFill>
              </a:rPr>
              <a:t>実習計画・入国関連書類</a:t>
            </a:r>
            <a:endParaRPr lang="en-US" altLang="ja-JP" sz="1579" dirty="0">
              <a:solidFill>
                <a:schemeClr val="tx1"/>
              </a:solidFill>
            </a:endParaRP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B0723597-AEAD-83BD-5BC2-7387843ADB52}"/>
              </a:ext>
            </a:extLst>
          </p:cNvPr>
          <p:cNvSpPr txBox="1">
            <a:spLocks/>
          </p:cNvSpPr>
          <p:nvPr/>
        </p:nvSpPr>
        <p:spPr>
          <a:xfrm>
            <a:off x="3288598" y="2543601"/>
            <a:ext cx="870157" cy="497466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40" dirty="0">
                <a:solidFill>
                  <a:schemeClr val="tx1"/>
                </a:solidFill>
              </a:rPr>
              <a:t>候補者募集</a:t>
            </a:r>
            <a:endParaRPr lang="en-US" altLang="ja-JP" sz="1140" dirty="0">
              <a:solidFill>
                <a:schemeClr val="tx1"/>
              </a:solidFill>
            </a:endParaRPr>
          </a:p>
          <a:p>
            <a:pPr algn="ctr"/>
            <a:r>
              <a:rPr lang="ja-JP" altLang="en-US" sz="965" dirty="0">
                <a:solidFill>
                  <a:schemeClr val="tx1"/>
                </a:solidFill>
              </a:rPr>
              <a:t>（送出機関）</a:t>
            </a:r>
            <a:endParaRPr lang="en-US" altLang="ja-JP" sz="965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18826EDD-8135-E84A-8D33-1BF0EF08C6E2}"/>
              </a:ext>
            </a:extLst>
          </p:cNvPr>
          <p:cNvSpPr txBox="1">
            <a:spLocks/>
          </p:cNvSpPr>
          <p:nvPr/>
        </p:nvSpPr>
        <p:spPr>
          <a:xfrm>
            <a:off x="6469014" y="2536911"/>
            <a:ext cx="859336" cy="497466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40" dirty="0">
                <a:solidFill>
                  <a:schemeClr val="tx1"/>
                </a:solidFill>
              </a:rPr>
              <a:t>査証取得</a:t>
            </a:r>
            <a:endParaRPr lang="en-US" altLang="ja-JP" sz="1140" dirty="0">
              <a:solidFill>
                <a:schemeClr val="tx1"/>
              </a:solidFill>
            </a:endParaRPr>
          </a:p>
          <a:p>
            <a:pPr algn="ctr"/>
            <a:r>
              <a:rPr lang="ja-JP" altLang="en-US" sz="965" dirty="0">
                <a:solidFill>
                  <a:schemeClr val="tx1"/>
                </a:solidFill>
              </a:rPr>
              <a:t>（送出機関）</a:t>
            </a:r>
            <a:endParaRPr lang="en-US" altLang="ja-JP" sz="965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26" name="字幕 2">
            <a:extLst>
              <a:ext uri="{FF2B5EF4-FFF2-40B4-BE49-F238E27FC236}">
                <a16:creationId xmlns:a16="http://schemas.microsoft.com/office/drawing/2014/main" id="{CED59444-4F69-5582-8FC0-56489F21DCEE}"/>
              </a:ext>
            </a:extLst>
          </p:cNvPr>
          <p:cNvSpPr txBox="1">
            <a:spLocks/>
          </p:cNvSpPr>
          <p:nvPr/>
        </p:nvSpPr>
        <p:spPr>
          <a:xfrm>
            <a:off x="4252159" y="2558633"/>
            <a:ext cx="699851" cy="4751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4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</a:pPr>
            <a:r>
              <a:rPr lang="ja-JP" altLang="en-US" sz="1579" dirty="0">
                <a:solidFill>
                  <a:schemeClr val="tx1"/>
                </a:solidFill>
              </a:rPr>
              <a:t>現地又は</a:t>
            </a:r>
            <a:r>
              <a:rPr lang="en-US" altLang="ja-JP" sz="1579" b="1" dirty="0">
                <a:solidFill>
                  <a:srgbClr val="FF0000"/>
                </a:solidFill>
              </a:rPr>
              <a:t>Web</a:t>
            </a:r>
          </a:p>
          <a:p>
            <a:pPr algn="l">
              <a:lnSpc>
                <a:spcPct val="170000"/>
              </a:lnSpc>
            </a:pPr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297B6B5F-B33E-D532-6764-4D77A381CD8B}"/>
              </a:ext>
            </a:extLst>
          </p:cNvPr>
          <p:cNvSpPr txBox="1">
            <a:spLocks/>
          </p:cNvSpPr>
          <p:nvPr/>
        </p:nvSpPr>
        <p:spPr>
          <a:xfrm>
            <a:off x="8590075" y="2940057"/>
            <a:ext cx="331433" cy="1180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実習生引継ぎ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9AB664DF-CA7B-03F6-B6C1-AFBE626DCE71}"/>
              </a:ext>
            </a:extLst>
          </p:cNvPr>
          <p:cNvSpPr/>
          <p:nvPr/>
        </p:nvSpPr>
        <p:spPr>
          <a:xfrm rot="5400000">
            <a:off x="4925608" y="5622121"/>
            <a:ext cx="6385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E66B5A35-AD39-4744-8DA8-C26667F3C358}"/>
              </a:ext>
            </a:extLst>
          </p:cNvPr>
          <p:cNvSpPr/>
          <p:nvPr/>
        </p:nvSpPr>
        <p:spPr>
          <a:xfrm rot="5400000">
            <a:off x="2600483" y="5622121"/>
            <a:ext cx="6385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2D5DD320-5205-D160-1F13-12DAAFF82C3F}"/>
              </a:ext>
            </a:extLst>
          </p:cNvPr>
          <p:cNvSpPr/>
          <p:nvPr/>
        </p:nvSpPr>
        <p:spPr>
          <a:xfrm>
            <a:off x="9427058" y="1462471"/>
            <a:ext cx="769956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F2275D66-3404-48EB-EB68-1A100BD7C2FC}"/>
              </a:ext>
            </a:extLst>
          </p:cNvPr>
          <p:cNvSpPr/>
          <p:nvPr/>
        </p:nvSpPr>
        <p:spPr>
          <a:xfrm>
            <a:off x="8031850" y="1462471"/>
            <a:ext cx="775626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DC0AEF0D-4A12-E443-DD87-3632B7F322E6}"/>
              </a:ext>
            </a:extLst>
          </p:cNvPr>
          <p:cNvSpPr/>
          <p:nvPr/>
        </p:nvSpPr>
        <p:spPr>
          <a:xfrm>
            <a:off x="6010138" y="1462471"/>
            <a:ext cx="1192821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A89CF35E-3594-D180-C773-CB63816B57A6}"/>
              </a:ext>
            </a:extLst>
          </p:cNvPr>
          <p:cNvSpPr/>
          <p:nvPr/>
        </p:nvSpPr>
        <p:spPr>
          <a:xfrm>
            <a:off x="3312779" y="1533350"/>
            <a:ext cx="775626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矢印: 右 34">
            <a:extLst>
              <a:ext uri="{FF2B5EF4-FFF2-40B4-BE49-F238E27FC236}">
                <a16:creationId xmlns:a16="http://schemas.microsoft.com/office/drawing/2014/main" id="{622A7A5F-CF28-D25A-2631-E08C4A5FC3B8}"/>
              </a:ext>
            </a:extLst>
          </p:cNvPr>
          <p:cNvSpPr/>
          <p:nvPr/>
        </p:nvSpPr>
        <p:spPr>
          <a:xfrm rot="5400000">
            <a:off x="6305895" y="4370073"/>
            <a:ext cx="31426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矢印: 右 35">
            <a:extLst>
              <a:ext uri="{FF2B5EF4-FFF2-40B4-BE49-F238E27FC236}">
                <a16:creationId xmlns:a16="http://schemas.microsoft.com/office/drawing/2014/main" id="{5DA43BA4-075E-3103-EEE8-2B3B0863E5A2}"/>
              </a:ext>
            </a:extLst>
          </p:cNvPr>
          <p:cNvSpPr/>
          <p:nvPr/>
        </p:nvSpPr>
        <p:spPr>
          <a:xfrm>
            <a:off x="2276640" y="1530569"/>
            <a:ext cx="387197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矢印: 右 36">
            <a:extLst>
              <a:ext uri="{FF2B5EF4-FFF2-40B4-BE49-F238E27FC236}">
                <a16:creationId xmlns:a16="http://schemas.microsoft.com/office/drawing/2014/main" id="{DC5B3DE8-5B8C-59C1-A4B9-D241EAD49D73}"/>
              </a:ext>
            </a:extLst>
          </p:cNvPr>
          <p:cNvSpPr/>
          <p:nvPr/>
        </p:nvSpPr>
        <p:spPr>
          <a:xfrm>
            <a:off x="1127712" y="1530569"/>
            <a:ext cx="468783" cy="6030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字幕 2">
            <a:extLst>
              <a:ext uri="{FF2B5EF4-FFF2-40B4-BE49-F238E27FC236}">
                <a16:creationId xmlns:a16="http://schemas.microsoft.com/office/drawing/2014/main" id="{CF17B20A-4A86-B491-69A4-364C69524111}"/>
              </a:ext>
            </a:extLst>
          </p:cNvPr>
          <p:cNvSpPr txBox="1">
            <a:spLocks/>
          </p:cNvSpPr>
          <p:nvPr/>
        </p:nvSpPr>
        <p:spPr>
          <a:xfrm>
            <a:off x="8977138" y="4812141"/>
            <a:ext cx="1008668" cy="654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巡回指導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監査</a:t>
            </a:r>
            <a:endParaRPr lang="en-US" altLang="ja-JP" sz="1228" dirty="0">
              <a:solidFill>
                <a:schemeClr val="tx1"/>
              </a:solidFill>
            </a:endParaRPr>
          </a:p>
          <a:p>
            <a:pPr algn="l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39" name="字幕 2">
            <a:extLst>
              <a:ext uri="{FF2B5EF4-FFF2-40B4-BE49-F238E27FC236}">
                <a16:creationId xmlns:a16="http://schemas.microsoft.com/office/drawing/2014/main" id="{C78F81DC-D0A7-61E8-70BD-F42CCDA54356}"/>
              </a:ext>
            </a:extLst>
          </p:cNvPr>
          <p:cNvSpPr txBox="1">
            <a:spLocks/>
          </p:cNvSpPr>
          <p:nvPr/>
        </p:nvSpPr>
        <p:spPr>
          <a:xfrm>
            <a:off x="8949787" y="3656510"/>
            <a:ext cx="859231" cy="464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28" dirty="0">
                <a:solidFill>
                  <a:schemeClr val="tx1"/>
                </a:solidFill>
              </a:rPr>
              <a:t>住居登録</a:t>
            </a:r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40" name="字幕 2">
            <a:extLst>
              <a:ext uri="{FF2B5EF4-FFF2-40B4-BE49-F238E27FC236}">
                <a16:creationId xmlns:a16="http://schemas.microsoft.com/office/drawing/2014/main" id="{368E6772-1465-B540-98DF-EE4BC21757C6}"/>
              </a:ext>
            </a:extLst>
          </p:cNvPr>
          <p:cNvSpPr txBox="1">
            <a:spLocks/>
          </p:cNvSpPr>
          <p:nvPr/>
        </p:nvSpPr>
        <p:spPr>
          <a:xfrm>
            <a:off x="5041020" y="2543601"/>
            <a:ext cx="1356667" cy="497466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0189" tIns="40094" rIns="80189" bIns="40094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40" dirty="0">
                <a:solidFill>
                  <a:schemeClr val="tx1"/>
                </a:solidFill>
              </a:rPr>
              <a:t>入国前講習</a:t>
            </a:r>
            <a:endParaRPr lang="en-US" altLang="ja-JP" sz="1140" dirty="0">
              <a:solidFill>
                <a:schemeClr val="tx1"/>
              </a:solidFill>
            </a:endParaRPr>
          </a:p>
          <a:p>
            <a:pPr algn="ctr"/>
            <a:r>
              <a:rPr lang="ja-JP" altLang="en-US" sz="965" dirty="0">
                <a:solidFill>
                  <a:schemeClr val="tx1"/>
                </a:solidFill>
              </a:rPr>
              <a:t>（送出機関・現地）</a:t>
            </a:r>
            <a:endParaRPr lang="en-US" altLang="ja-JP" sz="965" dirty="0">
              <a:solidFill>
                <a:schemeClr val="tx1"/>
              </a:solidFill>
            </a:endParaRPr>
          </a:p>
          <a:p>
            <a:pPr algn="ctr"/>
            <a:endParaRPr lang="ja-JP" altLang="en-US" sz="1579" dirty="0">
              <a:solidFill>
                <a:schemeClr val="tx1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8ED440D-BFD8-42BB-6CDA-457A1BC7DB4B}"/>
              </a:ext>
            </a:extLst>
          </p:cNvPr>
          <p:cNvSpPr/>
          <p:nvPr/>
        </p:nvSpPr>
        <p:spPr>
          <a:xfrm>
            <a:off x="277153" y="249382"/>
            <a:ext cx="10137507" cy="6901336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181598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176</Words>
  <Application>Microsoft Office PowerPoint</Application>
  <PresentationFormat>ユーザー設定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外国人技能実習生　募集～入国・企業配属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外国人技能実習生　募集～入国・企業配属</dc:title>
  <dc:creator>yanagisawa</dc:creator>
  <cp:lastModifiedBy>yanagisawa</cp:lastModifiedBy>
  <cp:revision>4</cp:revision>
  <cp:lastPrinted>2023-04-11T08:38:12Z</cp:lastPrinted>
  <dcterms:created xsi:type="dcterms:W3CDTF">2023-04-10T00:43:59Z</dcterms:created>
  <dcterms:modified xsi:type="dcterms:W3CDTF">2023-04-11T09:17:16Z</dcterms:modified>
</cp:coreProperties>
</file>